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27"/>
  </p:notesMasterIdLst>
  <p:sldIdLst>
    <p:sldId id="331" r:id="rId3"/>
    <p:sldId id="473" r:id="rId4"/>
    <p:sldId id="475" r:id="rId5"/>
    <p:sldId id="474" r:id="rId6"/>
    <p:sldId id="495" r:id="rId7"/>
    <p:sldId id="488" r:id="rId8"/>
    <p:sldId id="489" r:id="rId9"/>
    <p:sldId id="479" r:id="rId10"/>
    <p:sldId id="478" r:id="rId11"/>
    <p:sldId id="476" r:id="rId12"/>
    <p:sldId id="487" r:id="rId13"/>
    <p:sldId id="485" r:id="rId14"/>
    <p:sldId id="483" r:id="rId15"/>
    <p:sldId id="486" r:id="rId16"/>
    <p:sldId id="477" r:id="rId17"/>
    <p:sldId id="481" r:id="rId18"/>
    <p:sldId id="482" r:id="rId19"/>
    <p:sldId id="484" r:id="rId20"/>
    <p:sldId id="490" r:id="rId21"/>
    <p:sldId id="498" r:id="rId22"/>
    <p:sldId id="493" r:id="rId23"/>
    <p:sldId id="496" r:id="rId24"/>
    <p:sldId id="497" r:id="rId25"/>
    <p:sldId id="494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33F"/>
    <a:srgbClr val="F9BA49"/>
    <a:srgbClr val="00542E"/>
    <a:srgbClr val="67BA4A"/>
    <a:srgbClr val="404040"/>
    <a:srgbClr val="0000CC"/>
    <a:srgbClr val="00361E"/>
    <a:srgbClr val="58595B"/>
    <a:srgbClr val="BCBEC0"/>
    <a:srgbClr val="F68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83" autoAdjust="0"/>
    <p:restoredTop sz="94018" autoAdjust="0"/>
  </p:normalViewPr>
  <p:slideViewPr>
    <p:cSldViewPr>
      <p:cViewPr varScale="1">
        <p:scale>
          <a:sx n="77" d="100"/>
          <a:sy n="77" d="100"/>
        </p:scale>
        <p:origin x="-2240" y="-9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18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9A9569-8790-4D4E-85A4-00F1E01BACAF}" type="datetimeFigureOut">
              <a:rPr lang="en-IN" smtClean="0"/>
              <a:pPr/>
              <a:t>27/03/15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5BECA-647C-48C8-9FD9-398205606229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76585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3672000"/>
            <a:ext cx="9144000" cy="247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0" y="980728"/>
            <a:ext cx="8097838" cy="1084411"/>
          </a:xfrm>
        </p:spPr>
        <p:txBody>
          <a:bodyPr>
            <a:normAutofit/>
          </a:bodyPr>
          <a:lstStyle>
            <a:lvl1pPr algn="l">
              <a:defRPr sz="5000" b="1">
                <a:solidFill>
                  <a:srgbClr val="00733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title</a:t>
            </a:r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39750" y="2074664"/>
            <a:ext cx="6912570" cy="10663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70"/>
              </a:spcAft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981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0787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28384" y="476672"/>
            <a:ext cx="658416" cy="5649491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76672"/>
            <a:ext cx="6019800" cy="56494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6647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3672000"/>
            <a:ext cx="9144000" cy="247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1" y="980732"/>
            <a:ext cx="8097838" cy="1084411"/>
          </a:xfrm>
        </p:spPr>
        <p:txBody>
          <a:bodyPr>
            <a:normAutofit/>
          </a:bodyPr>
          <a:lstStyle>
            <a:lvl1pPr algn="l">
              <a:defRPr sz="5000" b="1">
                <a:solidFill>
                  <a:srgbClr val="00733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title</a:t>
            </a:r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39750" y="2074664"/>
            <a:ext cx="6912570" cy="10663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71"/>
              </a:spcAft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8088552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33F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buClr>
                <a:srgbClr val="00733F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669674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>
                <a:solidFill>
                  <a:prstClr val="white">
                    <a:lumMod val="50000"/>
                  </a:prstClr>
                </a:solidFill>
              </a:rPr>
              <a:t>Certification Programs for Manipal University Students starting from July 2013 Session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62471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0" y="3672000"/>
            <a:ext cx="9144000" cy="247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1" y="980732"/>
            <a:ext cx="8097838" cy="1084411"/>
          </a:xfrm>
        </p:spPr>
        <p:txBody>
          <a:bodyPr>
            <a:normAutofit/>
          </a:bodyPr>
          <a:lstStyle>
            <a:lvl1pPr algn="l">
              <a:defRPr sz="5000" b="1">
                <a:solidFill>
                  <a:srgbClr val="00733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title</a:t>
            </a:r>
          </a:p>
        </p:txBody>
      </p:sp>
      <p:sp>
        <p:nvSpPr>
          <p:cNvPr id="11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39750" y="2074664"/>
            <a:ext cx="6912570" cy="10663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71"/>
              </a:spcAft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718706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6754"/>
            <a:ext cx="4038600" cy="4929411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96754"/>
            <a:ext cx="4038600" cy="4929411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6125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64506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2474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764506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1190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75311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118192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4840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00733F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buClr>
                <a:srgbClr val="00733F"/>
              </a:buCl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669674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Certification Programs for Manipal University Students starting from July 2013 Session</a:t>
            </a:r>
            <a:endParaRPr lang="en-IN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41436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19928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40206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028384" y="476676"/>
            <a:ext cx="658416" cy="5649491"/>
          </a:xfrm>
        </p:spPr>
        <p:txBody>
          <a:bodyPr vert="eaVert"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76676"/>
            <a:ext cx="6019800" cy="564949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70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prstClr val="white">
                    <a:lumMod val="75000"/>
                  </a:prstClr>
                </a:solidFill>
              </a:rPr>
              <a:t>|</a:t>
            </a:r>
            <a:r>
              <a:rPr lang="en-IN" dirty="0" smtClean="0">
                <a:solidFill>
                  <a:prstClr val="white">
                    <a:lumMod val="50000"/>
                  </a:prstClr>
                </a:solidFill>
              </a:rPr>
              <a:t>    Presentation Title</a:t>
            </a:r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30" y="6494370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>
                <a:solidFill>
                  <a:prstClr val="white">
                    <a:lumMod val="50000"/>
                  </a:prstClr>
                </a:solidFill>
              </a:rPr>
              <a:pPr/>
              <a:t>‹#›</a:t>
            </a:fld>
            <a:endParaRPr lang="en-IN" dirty="0">
              <a:solidFill>
                <a:prstClr val="white">
                  <a:lumMod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157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3672000"/>
            <a:ext cx="9144000" cy="2473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9750" y="980728"/>
            <a:ext cx="8097838" cy="1084411"/>
          </a:xfrm>
        </p:spPr>
        <p:txBody>
          <a:bodyPr>
            <a:normAutofit/>
          </a:bodyPr>
          <a:lstStyle>
            <a:lvl1pPr algn="l">
              <a:defRPr sz="5000" b="1">
                <a:solidFill>
                  <a:srgbClr val="00733F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title</a:t>
            </a:r>
          </a:p>
        </p:txBody>
      </p:sp>
      <p:sp>
        <p:nvSpPr>
          <p:cNvPr id="11" name="Rectangle 1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539750" y="2074664"/>
            <a:ext cx="6912570" cy="10663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Aft>
                <a:spcPts val="70"/>
              </a:spcAft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GB" noProof="0" dirty="0" smtClean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50750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196752"/>
            <a:ext cx="4038600" cy="4929411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96752"/>
            <a:ext cx="4038600" cy="4929411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4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079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474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64506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2474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764506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0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50379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83502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18510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53329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9552" y="6494366"/>
            <a:ext cx="2895600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IN" dirty="0" smtClean="0">
                <a:solidFill>
                  <a:schemeClr val="bg1">
                    <a:lumMod val="75000"/>
                  </a:schemeClr>
                </a:solidFill>
              </a:rPr>
              <a:t>|</a:t>
            </a:r>
            <a:r>
              <a:rPr lang="en-IN" dirty="0" smtClean="0"/>
              <a:t>    Presentation Title</a:t>
            </a:r>
            <a:endParaRPr lang="en-IN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3528" y="6494366"/>
            <a:ext cx="335294" cy="365125"/>
          </a:xfrm>
          <a:prstGeom prst="rect">
            <a:avLst/>
          </a:prstGeom>
        </p:spPr>
        <p:txBody>
          <a:bodyPr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538FB802-9B71-41A4-84A5-1BBF0839F975}" type="slidenum">
              <a:rPr lang="en-IN" smtClean="0"/>
              <a:pPr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62412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1.png"/><Relationship Id="rId14" Type="http://schemas.openxmlformats.org/officeDocument/2006/relationships/image" Target="../media/image2.jpe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5"/>
          <p:cNvSpPr>
            <a:spLocks noChangeArrowheads="1"/>
          </p:cNvSpPr>
          <p:nvPr userDrawn="1"/>
        </p:nvSpPr>
        <p:spPr bwMode="gray">
          <a:xfrm>
            <a:off x="0" y="0"/>
            <a:ext cx="8637588" cy="431800"/>
          </a:xfrm>
          <a:prstGeom prst="rect">
            <a:avLst/>
          </a:prstGeom>
          <a:solidFill>
            <a:srgbClr val="00733F"/>
          </a:solidFill>
          <a:ln>
            <a:noFill/>
          </a:ln>
          <a:effectLst/>
        </p:spPr>
        <p:txBody>
          <a:bodyPr wrap="none" anchor="ctr"/>
          <a:lstStyle/>
          <a:p>
            <a:endParaRPr lang="en-IN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1800"/>
            <a:ext cx="8229600" cy="54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2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77"/>
          <a:stretch/>
        </p:blipFill>
        <p:spPr>
          <a:xfrm>
            <a:off x="7335838" y="6534806"/>
            <a:ext cx="1314450" cy="2244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612" y="-23749"/>
            <a:ext cx="421134" cy="47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390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2400" b="1" kern="1200">
          <a:solidFill>
            <a:srgbClr val="00733F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rgbClr val="00733F"/>
        </a:buClr>
        <a:buFont typeface="Arial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Clr>
          <a:srgbClr val="00733F"/>
        </a:buClr>
        <a:buFont typeface="Arial" pitchFamily="34" charset="0"/>
        <a:buChar char="–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5"/>
          <p:cNvSpPr>
            <a:spLocks noChangeArrowheads="1"/>
          </p:cNvSpPr>
          <p:nvPr userDrawn="1"/>
        </p:nvSpPr>
        <p:spPr bwMode="gray">
          <a:xfrm>
            <a:off x="0" y="0"/>
            <a:ext cx="8637588" cy="431800"/>
          </a:xfrm>
          <a:prstGeom prst="rect">
            <a:avLst/>
          </a:prstGeom>
          <a:solidFill>
            <a:srgbClr val="00733F"/>
          </a:solidFill>
          <a:ln>
            <a:noFill/>
          </a:ln>
          <a:effectLst/>
        </p:spPr>
        <p:txBody>
          <a:bodyPr wrap="none" anchor="ctr"/>
          <a:lstStyle/>
          <a:p>
            <a:endParaRPr lang="en-IN">
              <a:solidFill>
                <a:prstClr val="black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31800"/>
            <a:ext cx="8229600" cy="54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96754"/>
            <a:ext cx="8229600" cy="49294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IN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77"/>
          <a:stretch/>
        </p:blipFill>
        <p:spPr>
          <a:xfrm>
            <a:off x="7335838" y="6534806"/>
            <a:ext cx="1314450" cy="2244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612" y="-23749"/>
            <a:ext cx="421134" cy="470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6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377" rtl="0" eaLnBrk="1" latinLnBrk="0" hangingPunct="1">
        <a:spcBef>
          <a:spcPct val="0"/>
        </a:spcBef>
        <a:buNone/>
        <a:defRPr sz="2400" b="1" kern="1200">
          <a:solidFill>
            <a:srgbClr val="00733F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891" indent="-342891" algn="l" defTabSz="914377" rtl="0" eaLnBrk="1" latinLnBrk="0" hangingPunct="1">
        <a:spcBef>
          <a:spcPct val="20000"/>
        </a:spcBef>
        <a:buClr>
          <a:srgbClr val="00733F"/>
        </a:buClr>
        <a:buFont typeface="Arial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32" indent="-285744" algn="l" defTabSz="914377" rtl="0" eaLnBrk="1" latinLnBrk="0" hangingPunct="1">
        <a:spcBef>
          <a:spcPct val="20000"/>
        </a:spcBef>
        <a:buClr>
          <a:srgbClr val="00733F"/>
        </a:buClr>
        <a:buFont typeface="Arial" pitchFamily="34" charset="0"/>
        <a:buChar char="–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spcBef>
          <a:spcPct val="20000"/>
        </a:spcBef>
        <a:buFont typeface="Arial" pitchFamily="34" charset="0"/>
        <a:buChar char="»"/>
        <a:defRPr sz="105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artner.com/newsroom/id/220791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03111" y="548680"/>
            <a:ext cx="8097838" cy="1382199"/>
          </a:xfrm>
        </p:spPr>
        <p:txBody>
          <a:bodyPr>
            <a:noAutofit/>
          </a:bodyPr>
          <a:lstStyle/>
          <a:p>
            <a:r>
              <a:rPr lang="en-US" sz="2500" dirty="0" smtClean="0">
                <a:latin typeface="+mj-lt"/>
              </a:rPr>
              <a:t>Big Data Analytics Program Using Hadoop</a:t>
            </a:r>
            <a:br>
              <a:rPr lang="en-US" sz="2500" dirty="0" smtClean="0">
                <a:latin typeface="+mj-lt"/>
              </a:rPr>
            </a:br>
            <a:r>
              <a:rPr lang="en-US" sz="1800" dirty="0" smtClean="0">
                <a:latin typeface="+mj-lt"/>
              </a:rPr>
              <a:t>Manipal Global Education</a:t>
            </a:r>
            <a:endParaRPr lang="en-IN" sz="1800" dirty="0">
              <a:solidFill>
                <a:srgbClr val="00733F"/>
              </a:solidFill>
              <a:latin typeface="+mj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44" y="692696"/>
            <a:ext cx="1057275" cy="11811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8651948" y="0"/>
            <a:ext cx="492052" cy="476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278434" y="1484784"/>
            <a:ext cx="66455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tx2"/>
                </a:solidFill>
              </a:rPr>
              <a:t>An Orientation</a:t>
            </a:r>
          </a:p>
          <a:p>
            <a:pPr algn="ctr"/>
            <a:r>
              <a:rPr lang="en-US" sz="2400" b="1" i="1" dirty="0" smtClean="0">
                <a:solidFill>
                  <a:schemeClr val="tx2"/>
                </a:solidFill>
              </a:rPr>
              <a:t>28</a:t>
            </a:r>
            <a:r>
              <a:rPr lang="en-US" sz="2400" b="1" i="1" baseline="30000" dirty="0" smtClean="0">
                <a:solidFill>
                  <a:schemeClr val="tx2"/>
                </a:solidFill>
              </a:rPr>
              <a:t>th</a:t>
            </a:r>
            <a:r>
              <a:rPr lang="en-US" sz="2400" b="1" i="1" dirty="0" smtClean="0">
                <a:solidFill>
                  <a:schemeClr val="tx2"/>
                </a:solidFill>
              </a:rPr>
              <a:t> March 2015, Bangalore 1st batch (Jayanagar)</a:t>
            </a:r>
            <a:endParaRPr lang="en-IN" sz="2400" b="1" i="1" dirty="0">
              <a:solidFill>
                <a:schemeClr val="tx2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2492896"/>
            <a:ext cx="828092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61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Big Data Industry Background – Astronomy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1052736"/>
            <a:ext cx="8458200" cy="2448272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The telescope of Sloans Digital </a:t>
            </a:r>
            <a:r>
              <a:rPr lang="en-IN" sz="2400" dirty="0">
                <a:latin typeface="Arial"/>
                <a:cs typeface="Arial"/>
              </a:rPr>
              <a:t>Sky Survey </a:t>
            </a:r>
            <a:r>
              <a:rPr lang="en-IN" sz="2400" dirty="0" smtClean="0">
                <a:latin typeface="Arial"/>
                <a:cs typeface="Arial"/>
              </a:rPr>
              <a:t>(www.sdss.org</a:t>
            </a:r>
            <a:r>
              <a:rPr lang="en-IN" sz="2400" dirty="0">
                <a:latin typeface="Arial"/>
                <a:cs typeface="Arial"/>
              </a:rPr>
              <a:t>/) </a:t>
            </a:r>
            <a:r>
              <a:rPr lang="en-IN" sz="2400" dirty="0" smtClean="0">
                <a:latin typeface="Arial"/>
                <a:cs typeface="Arial"/>
              </a:rPr>
              <a:t>has accumulated around 140 TB of data in the last decade.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With it’s latest telescope due to come up and running in Chile in 2016, the sky survey team is expected to accumulate 140 TB of data every week !</a:t>
            </a:r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3502744"/>
            <a:ext cx="60071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1582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Big Data Industry Background – Finance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251520" y="5013176"/>
            <a:ext cx="8458200" cy="14401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NYSE generates about 1 TB of data new trade data every day to perform stock trading analytics to determine trends for profitable trades</a:t>
            </a:r>
            <a:endParaRPr lang="en-IN" sz="2400" dirty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052736"/>
            <a:ext cx="8352928" cy="367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6421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Big Data Industry Background – Other Examples etc</a:t>
            </a:r>
            <a:endParaRPr lang="en-IN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323528" y="1196752"/>
            <a:ext cx="8458200" cy="5256584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Other Examples</a:t>
            </a:r>
          </a:p>
          <a:p>
            <a:pPr lvl="1" algn="just">
              <a:buFont typeface="Wingdings" charset="2"/>
              <a:buChar char="v"/>
            </a:pPr>
            <a:r>
              <a:rPr lang="en-IN" sz="2200" dirty="0" smtClean="0">
                <a:latin typeface="Arial"/>
                <a:cs typeface="Arial"/>
              </a:rPr>
              <a:t>NASA Center for Climate Simulation (NCSS) stores 32 Petabytes of data comprising of climatic obsevations and Simulations.</a:t>
            </a:r>
          </a:p>
          <a:p>
            <a:pPr lvl="1"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Large </a:t>
            </a:r>
            <a:r>
              <a:rPr lang="en-IN" sz="2400" dirty="0">
                <a:latin typeface="Arial"/>
                <a:cs typeface="Arial"/>
              </a:rPr>
              <a:t>H</a:t>
            </a:r>
            <a:r>
              <a:rPr lang="en-IN" sz="2400" dirty="0" smtClean="0">
                <a:latin typeface="Arial"/>
                <a:cs typeface="Arial"/>
              </a:rPr>
              <a:t>adron Collider (LHC) produces 30 GB data every day. Cern Data Center processes 1 GB per day</a:t>
            </a:r>
            <a:endParaRPr lang="en-IN" sz="2400" dirty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Success Stories</a:t>
            </a:r>
          </a:p>
          <a:p>
            <a:pPr lvl="1" algn="just">
              <a:buFont typeface="Wingdings" charset="2"/>
              <a:buChar char="v"/>
            </a:pPr>
            <a:r>
              <a:rPr lang="en-IN" sz="2200" dirty="0" smtClean="0">
                <a:latin typeface="Arial"/>
                <a:cs typeface="Arial"/>
              </a:rPr>
              <a:t>Big Data Analytics played a large role in Barack Obama’s successful 2012 re-election campaign</a:t>
            </a:r>
          </a:p>
          <a:p>
            <a:pPr lvl="1" algn="just">
              <a:buFont typeface="Wingdings" charset="2"/>
              <a:buChar char="v"/>
            </a:pPr>
            <a:r>
              <a:rPr lang="en-IN" sz="2200" dirty="0" smtClean="0">
                <a:latin typeface="Arial"/>
                <a:cs typeface="Arial"/>
              </a:rPr>
              <a:t>It was also in parts responsible for the BJP and it’s allies to win a highly successful Indian General Election 2014</a:t>
            </a:r>
          </a:p>
          <a:p>
            <a:pPr lvl="1" algn="just">
              <a:buFont typeface="Wingdings" charset="2"/>
              <a:buChar char="v"/>
            </a:pPr>
            <a:r>
              <a:rPr lang="en-IN" sz="2200" dirty="0" smtClean="0">
                <a:latin typeface="Arial"/>
                <a:cs typeface="Arial"/>
              </a:rPr>
              <a:t>Decoding of Human Genome took 10 years initially to process, now it can be done in less than a day, thanks to Big Data Analytics</a:t>
            </a: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4249470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moral of the story </a:t>
            </a:r>
            <a:r>
              <a:rPr lang="en-IN" smtClean="0"/>
              <a:t>is…there is a splurge of data !</a:t>
            </a: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52736"/>
            <a:ext cx="4292600" cy="5041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04048" y="1231587"/>
            <a:ext cx="3744416" cy="52937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Clr>
                <a:srgbClr val="008000"/>
              </a:buClr>
              <a:buFont typeface="Wingdings" charset="2"/>
              <a:buChar char="v"/>
            </a:pPr>
            <a:r>
              <a:rPr lang="en-US" sz="2000" dirty="0" smtClean="0"/>
              <a:t>Data is getting accumulated at a breath taking speed. </a:t>
            </a:r>
          </a:p>
          <a:p>
            <a:pPr marL="285750" indent="-285750" algn="just">
              <a:buClr>
                <a:srgbClr val="008000"/>
              </a:buClr>
              <a:buFont typeface="Wingdings" charset="2"/>
              <a:buChar char="v"/>
            </a:pPr>
            <a:r>
              <a:rPr lang="en-US" sz="2000" dirty="0" smtClean="0"/>
              <a:t>Should touch 40,000 </a:t>
            </a:r>
            <a:r>
              <a:rPr lang="en-US" sz="2000" dirty="0" err="1" smtClean="0"/>
              <a:t>Exabytes</a:t>
            </a:r>
            <a:r>
              <a:rPr lang="en-US" sz="2000" dirty="0" smtClean="0"/>
              <a:t>  by the year 2020.</a:t>
            </a:r>
          </a:p>
          <a:p>
            <a:pPr marL="285750" indent="-285750" algn="just">
              <a:buClr>
                <a:srgbClr val="008000"/>
              </a:buClr>
              <a:buFont typeface="Wingdings" charset="2"/>
              <a:buChar char="v"/>
            </a:pPr>
            <a:r>
              <a:rPr lang="en-US" sz="2000" dirty="0" smtClean="0"/>
              <a:t>As a result, the Big Data Industry is worth $100 Billion growing at 10% annually (</a:t>
            </a:r>
            <a:r>
              <a:rPr lang="en-US" sz="2000" i="1" dirty="0" smtClean="0"/>
              <a:t>Source – The Economist</a:t>
            </a:r>
            <a:r>
              <a:rPr lang="en-US" sz="2000" dirty="0" smtClean="0"/>
              <a:t>)</a:t>
            </a:r>
          </a:p>
          <a:p>
            <a:pPr marL="285750" indent="-285750" algn="just">
              <a:buClr>
                <a:srgbClr val="008000"/>
              </a:buClr>
              <a:buFont typeface="Wingdings" charset="2"/>
              <a:buChar char="v"/>
            </a:pPr>
            <a:r>
              <a:rPr lang="en-US" sz="2000" dirty="0" smtClean="0"/>
              <a:t>The volume exceeds the available storage, hence the need for the organizations to save the data wisely</a:t>
            </a:r>
          </a:p>
          <a:p>
            <a:pPr marL="285750" indent="-285750" algn="just">
              <a:buClr>
                <a:srgbClr val="008000"/>
              </a:buClr>
              <a:buFont typeface="Wingdings" charset="2"/>
              <a:buChar char="v"/>
            </a:pPr>
            <a:r>
              <a:rPr lang="en-US" sz="2000" dirty="0" smtClean="0"/>
              <a:t>Big Data / Hadoop tools help you do this, and much much more !</a:t>
            </a:r>
          </a:p>
          <a:p>
            <a:pPr algn="just">
              <a:buClr>
                <a:srgbClr val="008000"/>
              </a:buClr>
            </a:pPr>
            <a:endParaRPr lang="en-US" sz="20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7545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Big Data Industry Background – The reason !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672754" y="2137558"/>
            <a:ext cx="3139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TBD - Put Other examples here.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736"/>
            <a:ext cx="8892480" cy="3112851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67544" y="4365104"/>
            <a:ext cx="8458200" cy="208823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Till early nineties, the data generated by mainly structured. 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From mid nineties onwards, there are had been a surge in unstructured data, mainly through social networking sites like Facebook, Twitter and linked in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We as individuals also generating a lot of data on frequent basis.</a:t>
            </a: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31359425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Challenges / Opportunities 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1268760"/>
            <a:ext cx="8458200" cy="5184576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 algn="just">
              <a:buFont typeface="Wingdings" charset="2"/>
              <a:buChar char="v"/>
            </a:pPr>
            <a:r>
              <a:rPr lang="en-IN" sz="2400" b="1" dirty="0" smtClean="0">
                <a:latin typeface="Arial"/>
                <a:cs typeface="Arial"/>
              </a:rPr>
              <a:t>Challenges</a:t>
            </a:r>
          </a:p>
          <a:p>
            <a:pPr lvl="1" algn="just">
              <a:buFont typeface="Wingdings" charset="2"/>
              <a:buChar char="²"/>
            </a:pPr>
            <a:r>
              <a:rPr lang="en-IN" sz="2200" dirty="0" smtClean="0">
                <a:latin typeface="Arial"/>
                <a:cs typeface="Arial"/>
              </a:rPr>
              <a:t>How to save this huge data that is getting accumulated ?</a:t>
            </a:r>
          </a:p>
          <a:p>
            <a:pPr lvl="1" algn="just">
              <a:buFont typeface="Wingdings" charset="2"/>
              <a:buChar char="²"/>
            </a:pPr>
            <a:r>
              <a:rPr lang="en-IN" sz="2200" dirty="0" smtClean="0">
                <a:latin typeface="Arial"/>
                <a:cs typeface="Arial"/>
              </a:rPr>
              <a:t>The available technology (read RDBM) is getting obsolete as the data is unstructured</a:t>
            </a:r>
            <a:r>
              <a:rPr lang="en-IN" sz="2200" dirty="0">
                <a:latin typeface="Arial"/>
                <a:cs typeface="Arial"/>
              </a:rPr>
              <a:t>.</a:t>
            </a:r>
            <a:endParaRPr lang="en-IN" sz="22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200" dirty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r>
              <a:rPr lang="en-IN" sz="2400" b="1" dirty="0" smtClean="0">
                <a:latin typeface="Arial"/>
                <a:cs typeface="Arial"/>
              </a:rPr>
              <a:t>Opportunities</a:t>
            </a:r>
          </a:p>
          <a:p>
            <a:pPr lvl="1" algn="just">
              <a:buFont typeface="Wingdings" charset="2"/>
              <a:buChar char="²"/>
            </a:pPr>
            <a:r>
              <a:rPr lang="en-IN" sz="2200" dirty="0" smtClean="0">
                <a:latin typeface="Arial"/>
                <a:cs typeface="Arial"/>
              </a:rPr>
              <a:t>Exponential increase in the need for experts who have data saving, minning and analysing skills.</a:t>
            </a:r>
          </a:p>
          <a:p>
            <a:pPr lvl="1" algn="just">
              <a:buFont typeface="Wingdings" charset="2"/>
              <a:buChar char="²"/>
            </a:pPr>
            <a:r>
              <a:rPr lang="en-IN" sz="2200" dirty="0" smtClean="0">
                <a:latin typeface="Arial"/>
                <a:cs typeface="Arial"/>
              </a:rPr>
              <a:t>“Data is widely available, what is scarce is the ability to extract wisdom out of it”</a:t>
            </a:r>
          </a:p>
          <a:p>
            <a:pPr marL="1828800" lvl="4" indent="0" algn="just">
              <a:buNone/>
            </a:pPr>
            <a:r>
              <a:rPr lang="en-IN" sz="1850" i="1" dirty="0" smtClean="0">
                <a:latin typeface="Arial"/>
                <a:cs typeface="Arial"/>
              </a:rPr>
              <a:t>		Hal Varian (Google’s Chief Ecnomist)</a:t>
            </a:r>
          </a:p>
          <a:p>
            <a:pPr lvl="1" algn="just">
              <a:buFont typeface="Wingdings" charset="2"/>
              <a:buChar char="²"/>
            </a:pPr>
            <a:r>
              <a:rPr lang="en-IN" sz="2200" dirty="0" smtClean="0">
                <a:latin typeface="Arial"/>
                <a:cs typeface="Arial"/>
              </a:rPr>
              <a:t>“We should be worried about how to train the next generation to make </a:t>
            </a:r>
            <a:r>
              <a:rPr lang="en-IN" sz="2200" dirty="0" smtClean="0">
                <a:latin typeface="Arial"/>
                <a:cs typeface="Arial"/>
              </a:rPr>
              <a:t>sense </a:t>
            </a:r>
            <a:r>
              <a:rPr lang="en-IN" sz="2200" dirty="0" smtClean="0">
                <a:latin typeface="Arial"/>
                <a:cs typeface="Arial"/>
              </a:rPr>
              <a:t>out of this data ”</a:t>
            </a:r>
          </a:p>
          <a:p>
            <a:pPr marL="457200" lvl="1" indent="0" algn="just">
              <a:buNone/>
            </a:pPr>
            <a:r>
              <a:rPr lang="en-IN" sz="2400" i="1" dirty="0">
                <a:latin typeface="Arial"/>
                <a:cs typeface="Arial"/>
              </a:rPr>
              <a:t>		</a:t>
            </a:r>
            <a:r>
              <a:rPr lang="en-IN" sz="2400" i="1" dirty="0" smtClean="0">
                <a:latin typeface="Arial"/>
                <a:cs typeface="Arial"/>
              </a:rPr>
              <a:t>	</a:t>
            </a:r>
            <a:r>
              <a:rPr lang="en-IN" sz="1850" i="1" dirty="0" smtClean="0">
                <a:latin typeface="Arial"/>
                <a:cs typeface="Arial"/>
              </a:rPr>
              <a:t>Alex Szalay (Astrophysicist at Johns Hopkins University )</a:t>
            </a:r>
            <a:endParaRPr lang="en-IN" sz="1850" i="1" dirty="0">
              <a:latin typeface="Arial"/>
              <a:cs typeface="Arial"/>
            </a:endParaRPr>
          </a:p>
          <a:p>
            <a:pPr lvl="1" algn="just">
              <a:buFont typeface="Wingdings" charset="2"/>
              <a:buChar char="²"/>
            </a:pPr>
            <a:endParaRPr lang="en-IN" sz="2200" dirty="0" smtClean="0">
              <a:latin typeface="Arial"/>
              <a:cs typeface="Arial"/>
            </a:endParaRPr>
          </a:p>
          <a:p>
            <a:pPr lvl="1" algn="just">
              <a:buFont typeface="Wingdings" charset="2"/>
              <a:buChar char="²"/>
            </a:pPr>
            <a:endParaRPr lang="en-IN" sz="2200" dirty="0" smtClean="0">
              <a:latin typeface="Arial"/>
              <a:cs typeface="Arial"/>
            </a:endParaRPr>
          </a:p>
          <a:p>
            <a:pPr lvl="1" algn="just">
              <a:buFont typeface="Wingdings" charset="2"/>
              <a:buChar char="²"/>
            </a:pPr>
            <a:endParaRPr lang="en-IN" sz="2200" dirty="0">
              <a:latin typeface="Arial"/>
              <a:cs typeface="Arial"/>
            </a:endParaRPr>
          </a:p>
          <a:p>
            <a:pPr marL="3657600" lvl="8" indent="0" algn="just">
              <a:buNone/>
            </a:pPr>
            <a:endParaRPr lang="en-IN" sz="2800" i="1" dirty="0" smtClean="0">
              <a:latin typeface="Arial"/>
              <a:cs typeface="Arial"/>
            </a:endParaRPr>
          </a:p>
          <a:p>
            <a:pPr lvl="1" algn="just">
              <a:buFont typeface="Wingdings" charset="2"/>
              <a:buChar char="ü"/>
            </a:pPr>
            <a:endParaRPr lang="en-IN" sz="2200" dirty="0" smtClean="0">
              <a:latin typeface="Arial"/>
              <a:cs typeface="Arial"/>
            </a:endParaRPr>
          </a:p>
          <a:p>
            <a:pPr lvl="1" algn="just"/>
            <a:endParaRPr lang="en-IN" sz="2200" dirty="0" smtClean="0">
              <a:latin typeface="Arial"/>
              <a:cs typeface="Arial"/>
            </a:endParaRPr>
          </a:p>
          <a:p>
            <a:pPr lvl="1" algn="just"/>
            <a:endParaRPr lang="en-IN" sz="2200" dirty="0" smtClean="0">
              <a:latin typeface="Arial"/>
              <a:cs typeface="Arial"/>
            </a:endParaRPr>
          </a:p>
          <a:p>
            <a:pPr lvl="1" algn="just"/>
            <a:endParaRPr lang="en-IN" sz="2200" dirty="0" smtClean="0">
              <a:latin typeface="Arial"/>
              <a:cs typeface="Arial"/>
            </a:endParaRPr>
          </a:p>
          <a:p>
            <a:pPr marL="457200" lvl="1" indent="0" algn="just">
              <a:buNone/>
            </a:pPr>
            <a:endParaRPr lang="en-IN" sz="2200" dirty="0" smtClean="0">
              <a:latin typeface="Arial"/>
              <a:cs typeface="Arial"/>
            </a:endParaRPr>
          </a:p>
          <a:p>
            <a:pPr algn="just"/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2087505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is Big Data ?</a:t>
            </a:r>
            <a:endParaRPr lang="en-IN" dirty="0"/>
          </a:p>
        </p:txBody>
      </p:sp>
      <p:sp>
        <p:nvSpPr>
          <p:cNvPr id="6" name="Rectangle 5"/>
          <p:cNvSpPr/>
          <p:nvPr/>
        </p:nvSpPr>
        <p:spPr>
          <a:xfrm>
            <a:off x="107504" y="1037050"/>
            <a:ext cx="8784976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r>
              <a:rPr lang="en-US" sz="2400" dirty="0" smtClean="0">
                <a:latin typeface="Arial"/>
                <a:cs typeface="Arial"/>
              </a:rPr>
              <a:t>Big </a:t>
            </a:r>
            <a:r>
              <a:rPr lang="en-US" sz="2400" dirty="0">
                <a:latin typeface="Arial"/>
                <a:cs typeface="Arial"/>
              </a:rPr>
              <a:t>data is the term for a collection of data sets so </a:t>
            </a:r>
            <a:r>
              <a:rPr lang="en-US" sz="2400" dirty="0">
                <a:solidFill>
                  <a:srgbClr val="0000FF"/>
                </a:solidFill>
                <a:latin typeface="Arial"/>
                <a:cs typeface="Arial"/>
              </a:rPr>
              <a:t>large and </a:t>
            </a:r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complex 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cs typeface="Arial"/>
              </a:rPr>
              <a:t>that</a:t>
            </a:r>
            <a:r>
              <a:rPr lang="en-US" sz="2400" dirty="0" smtClean="0">
                <a:latin typeface="Arial"/>
                <a:cs typeface="Arial"/>
              </a:rPr>
              <a:t> </a:t>
            </a:r>
            <a:r>
              <a:rPr lang="en-US" sz="2400" dirty="0">
                <a:latin typeface="Arial"/>
                <a:cs typeface="Arial"/>
              </a:rPr>
              <a:t>it becomes </a:t>
            </a:r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difficult</a:t>
            </a:r>
            <a:r>
              <a:rPr lang="en-US" sz="2400" b="1" dirty="0" smtClean="0">
                <a:latin typeface="Arial"/>
                <a:cs typeface="Arial"/>
              </a:rPr>
              <a:t> </a:t>
            </a:r>
            <a:r>
              <a:rPr lang="en-US" sz="2400" dirty="0" smtClean="0">
                <a:latin typeface="Arial"/>
                <a:cs typeface="Arial"/>
              </a:rPr>
              <a:t>to save &amp; process it </a:t>
            </a:r>
            <a:r>
              <a:rPr lang="en-US" sz="2400" dirty="0">
                <a:latin typeface="Arial"/>
                <a:cs typeface="Arial"/>
              </a:rPr>
              <a:t>using on-hand database management tools or </a:t>
            </a:r>
            <a:r>
              <a:rPr lang="en-US" sz="2400" dirty="0">
                <a:solidFill>
                  <a:srgbClr val="0000FF"/>
                </a:solidFill>
                <a:latin typeface="Arial"/>
                <a:cs typeface="Arial"/>
              </a:rPr>
              <a:t>traditional</a:t>
            </a:r>
            <a:r>
              <a:rPr lang="en-US" sz="2400" dirty="0">
                <a:latin typeface="Arial"/>
                <a:cs typeface="Arial"/>
              </a:rPr>
              <a:t> data processing </a:t>
            </a:r>
            <a:r>
              <a:rPr lang="en-US" sz="2400" dirty="0" smtClean="0">
                <a:latin typeface="Arial"/>
                <a:cs typeface="Arial"/>
              </a:rPr>
              <a:t>applications (</a:t>
            </a:r>
            <a:r>
              <a:rPr lang="en-US" sz="2400" i="1" dirty="0" smtClean="0">
                <a:latin typeface="Arial"/>
                <a:cs typeface="Arial"/>
              </a:rPr>
              <a:t>Wikipedia</a:t>
            </a:r>
            <a:r>
              <a:rPr lang="en-US" sz="2400" dirty="0" smtClean="0">
                <a:latin typeface="Arial"/>
                <a:cs typeface="Arial"/>
              </a:rPr>
              <a:t>)</a:t>
            </a: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r>
              <a:rPr lang="en-US" sz="2400" dirty="0" smtClean="0">
                <a:latin typeface="Arial"/>
                <a:cs typeface="Arial"/>
              </a:rPr>
              <a:t>IBM also described big data in terms of 3 parameters – </a:t>
            </a:r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Volume</a:t>
            </a:r>
            <a:r>
              <a:rPr lang="en-US" sz="2400" dirty="0" smtClean="0">
                <a:latin typeface="Arial"/>
                <a:cs typeface="Arial"/>
              </a:rPr>
              <a:t> (e.g. Tweeter Data to check sentiments and show trends), </a:t>
            </a:r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Velocity</a:t>
            </a:r>
            <a:r>
              <a:rPr lang="en-US" sz="2400" dirty="0" smtClean="0">
                <a:latin typeface="Arial"/>
                <a:cs typeface="Arial"/>
              </a:rPr>
              <a:t> (Analyze financial transactional Data to Detect Fraud Quickly) and </a:t>
            </a:r>
            <a:r>
              <a:rPr lang="en-US" sz="2400" dirty="0" smtClean="0">
                <a:solidFill>
                  <a:srgbClr val="0000FF"/>
                </a:solidFill>
                <a:latin typeface="Arial"/>
                <a:cs typeface="Arial"/>
              </a:rPr>
              <a:t>Variety</a:t>
            </a:r>
            <a:r>
              <a:rPr lang="en-US" sz="2400" dirty="0" smtClean="0">
                <a:latin typeface="Arial"/>
                <a:cs typeface="Arial"/>
              </a:rPr>
              <a:t> (Customer Satisfaction using data collected from multiple communication channels i.e. audio, video </a:t>
            </a:r>
            <a:r>
              <a:rPr lang="en-US" sz="2400" dirty="0" err="1" smtClean="0">
                <a:latin typeface="Arial"/>
                <a:cs typeface="Arial"/>
              </a:rPr>
              <a:t>etc</a:t>
            </a:r>
            <a:r>
              <a:rPr lang="en-US" sz="2400" dirty="0" smtClean="0">
                <a:latin typeface="Arial"/>
                <a:cs typeface="Arial"/>
              </a:rPr>
              <a:t> e.g. Tata Sky)</a:t>
            </a:r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08709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Hadoop ?</a:t>
            </a:r>
            <a:endParaRPr lang="en-IN" dirty="0"/>
          </a:p>
        </p:txBody>
      </p:sp>
      <p:sp>
        <p:nvSpPr>
          <p:cNvPr id="4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362272" y="980728"/>
            <a:ext cx="8458200" cy="464820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Apache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Hadoop is a </a:t>
            </a:r>
            <a:r>
              <a:rPr lang="en-US" sz="2400" dirty="0" smtClean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framework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 that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allows for the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processing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of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large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sets across clusters of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commodity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computers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using a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programming model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 an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Open-source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Management framework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scale-out </a:t>
            </a:r>
            <a:r>
              <a:rPr lang="en-US" sz="2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storage</a:t>
            </a:r>
            <a:r>
              <a:rPr lang="en-US" sz="2400" dirty="0">
                <a:solidFill>
                  <a:srgbClr val="0000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&amp; distributed </a:t>
            </a: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processing capabilities.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64" y="3284984"/>
            <a:ext cx="8028384" cy="217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26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Hadoop Job Mapping</a:t>
            </a:r>
            <a:endParaRPr lang="en-IN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quarter" idx="4294967295"/>
          </p:nvPr>
        </p:nvPicPr>
        <p:blipFill>
          <a:blip r:embed="rId2"/>
          <a:srcRect t="541" b="541"/>
          <a:stretch>
            <a:fillRect/>
          </a:stretch>
        </p:blipFill>
        <p:spPr>
          <a:xfrm>
            <a:off x="251520" y="1268760"/>
            <a:ext cx="84582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0479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478673"/>
            <a:ext cx="8229600" cy="548928"/>
          </a:xfrm>
        </p:spPr>
        <p:txBody>
          <a:bodyPr/>
          <a:lstStyle/>
          <a:p>
            <a:r>
              <a:rPr lang="en-IN" dirty="0" smtClean="0"/>
              <a:t>Hadoop Job Mapping (cont)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07504" y="1196752"/>
            <a:ext cx="878497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r>
              <a:rPr lang="en-US" dirty="0" smtClean="0">
                <a:latin typeface="Arial"/>
                <a:cs typeface="Arial"/>
              </a:rPr>
              <a:t>According to a Gartner report, there will be 4.4 million Big Data / Hadoop jobs created globally by the end of 2015. The skill force available at present is just one third </a:t>
            </a:r>
            <a:r>
              <a:rPr lang="en-US" dirty="0" smtClean="0">
                <a:latin typeface="Arial"/>
                <a:cs typeface="Arial"/>
              </a:rPr>
              <a:t>(</a:t>
            </a:r>
            <a:r>
              <a:rPr lang="en-US" dirty="0">
                <a:latin typeface="Arial"/>
                <a:cs typeface="Arial"/>
                <a:hlinkClick r:id="rId2"/>
              </a:rPr>
              <a:t>http:</a:t>
            </a:r>
            <a:r>
              <a:rPr lang="en-US" dirty="0" smtClean="0">
                <a:latin typeface="Arial"/>
                <a:cs typeface="Arial"/>
                <a:hlinkClick r:id="rId2"/>
              </a:rPr>
              <a:t>//www.gartner.com</a:t>
            </a:r>
            <a:r>
              <a:rPr lang="en-US" dirty="0">
                <a:latin typeface="Arial"/>
                <a:cs typeface="Arial"/>
                <a:hlinkClick r:id="rId2"/>
              </a:rPr>
              <a:t>/newsroom/id/2207915</a:t>
            </a:r>
            <a:r>
              <a:rPr lang="en-US" dirty="0" smtClean="0">
                <a:latin typeface="Arial"/>
                <a:cs typeface="Arial"/>
              </a:rPr>
              <a:t>)</a:t>
            </a: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r>
              <a:rPr lang="en-US" dirty="0" smtClean="0">
                <a:latin typeface="Arial"/>
                <a:cs typeface="Arial"/>
              </a:rPr>
              <a:t>All top notch companies have been hiring </a:t>
            </a:r>
            <a:r>
              <a:rPr lang="en-US" dirty="0">
                <a:latin typeface="Arial"/>
                <a:cs typeface="Arial"/>
              </a:rPr>
              <a:t>H</a:t>
            </a:r>
            <a:r>
              <a:rPr lang="en-US" dirty="0" smtClean="0">
                <a:latin typeface="Arial"/>
                <a:cs typeface="Arial"/>
              </a:rPr>
              <a:t>adoop professionals. Currently employing close to 20,000 professionals (Source – Linked In). Then there are start ups too !</a:t>
            </a: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r>
              <a:rPr lang="en-US" dirty="0" smtClean="0">
                <a:latin typeface="Arial"/>
                <a:cs typeface="Arial"/>
              </a:rPr>
              <a:t>There has been a steady increase in demand for Hadoop Professionals in the last few years. It is at </a:t>
            </a:r>
            <a:r>
              <a:rPr lang="en-US" dirty="0" smtClean="0">
                <a:latin typeface="Arial"/>
                <a:cs typeface="Arial"/>
              </a:rPr>
              <a:t>its </a:t>
            </a:r>
            <a:r>
              <a:rPr lang="en-US" dirty="0" smtClean="0">
                <a:latin typeface="Arial"/>
                <a:cs typeface="Arial"/>
              </a:rPr>
              <a:t>pinnacle at the moment. This is the time to meet that requirement.</a:t>
            </a: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endParaRPr lang="en-US" dirty="0" smtClean="0">
              <a:latin typeface="Arial"/>
              <a:cs typeface="Arial"/>
            </a:endParaRP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endParaRPr lang="en-US" dirty="0" smtClean="0">
              <a:latin typeface="Arial"/>
              <a:cs typeface="Arial"/>
            </a:endParaRPr>
          </a:p>
          <a:p>
            <a:pPr marL="342900" indent="-342900" algn="just">
              <a:buClr>
                <a:srgbClr val="008000"/>
              </a:buClr>
              <a:buFont typeface="Wingdings" charset="2"/>
              <a:buChar char="v"/>
            </a:pPr>
            <a:endParaRPr lang="en-US" dirty="0">
              <a:solidFill>
                <a:schemeClr val="tx1">
                  <a:lumMod val="75000"/>
                  <a:lumOff val="2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3" name="Pentagon 2"/>
          <p:cNvSpPr/>
          <p:nvPr/>
        </p:nvSpPr>
        <p:spPr>
          <a:xfrm>
            <a:off x="0" y="6207873"/>
            <a:ext cx="3024336" cy="64807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Hadoop developer</a:t>
            </a:r>
            <a:endParaRPr lang="en-IN" dirty="0"/>
          </a:p>
        </p:txBody>
      </p:sp>
      <p:sp>
        <p:nvSpPr>
          <p:cNvPr id="5" name="Pentagon 4"/>
          <p:cNvSpPr/>
          <p:nvPr/>
        </p:nvSpPr>
        <p:spPr>
          <a:xfrm>
            <a:off x="539552" y="5559801"/>
            <a:ext cx="3024336" cy="64807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Hadoop Module Lead</a:t>
            </a:r>
            <a:endParaRPr lang="en-IN" dirty="0"/>
          </a:p>
        </p:txBody>
      </p:sp>
      <p:sp>
        <p:nvSpPr>
          <p:cNvPr id="6" name="Pentagon 5"/>
          <p:cNvSpPr/>
          <p:nvPr/>
        </p:nvSpPr>
        <p:spPr>
          <a:xfrm>
            <a:off x="1115616" y="4890071"/>
            <a:ext cx="3024336" cy="64807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Hadoop Tech Lead</a:t>
            </a:r>
            <a:endParaRPr lang="en-IN" dirty="0"/>
          </a:p>
        </p:txBody>
      </p:sp>
      <p:sp>
        <p:nvSpPr>
          <p:cNvPr id="7" name="Pentagon 6"/>
          <p:cNvSpPr/>
          <p:nvPr/>
        </p:nvSpPr>
        <p:spPr>
          <a:xfrm>
            <a:off x="1763688" y="4241999"/>
            <a:ext cx="3024336" cy="648072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Hadoop Architect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4264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Table of Contents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1268760"/>
            <a:ext cx="8458200" cy="464820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IN" sz="2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Participants </a:t>
            </a: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Introduction</a:t>
            </a:r>
            <a:endParaRPr lang="en-IN" sz="2400" dirty="0" smtClean="0">
              <a:solidFill>
                <a:schemeClr val="tx1"/>
              </a:solidFill>
              <a:latin typeface="Arial" pitchFamily="34" charset="0"/>
              <a:ea typeface="+mj-ea"/>
              <a:cs typeface="Arial" pitchFamily="34" charset="0"/>
            </a:endParaRP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Faculty Introduction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Big Data Industry Background</a:t>
            </a:r>
          </a:p>
          <a:p>
            <a:pPr>
              <a:buFont typeface="Wingdings" charset="2"/>
              <a:buChar char="v"/>
            </a:pPr>
            <a:r>
              <a:rPr lang="en-IN" sz="2400" dirty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Understanding Big </a:t>
            </a: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Understanding Hadoop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Hadoop Job Mapping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Our Offering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rPr>
              <a:t>Registration Details</a:t>
            </a: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971750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0" y="-93747"/>
            <a:ext cx="8229600" cy="548928"/>
          </a:xfrm>
        </p:spPr>
        <p:txBody>
          <a:bodyPr>
            <a:normAutofit/>
          </a:bodyPr>
          <a:lstStyle/>
          <a:p>
            <a:pPr algn="ctr"/>
            <a:r>
              <a:rPr lang="en-IN" sz="2100" dirty="0" smtClean="0">
                <a:solidFill>
                  <a:schemeClr val="bg1"/>
                </a:solidFill>
              </a:rPr>
              <a:t>Big Data Analytics Using Hadoop Program (Online/ Blended)</a:t>
            </a:r>
            <a:endParaRPr lang="en-IN" sz="21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4360" y="535530"/>
            <a:ext cx="8450088" cy="10618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2">
                <a:lumMod val="40000"/>
                <a:lumOff val="60000"/>
              </a:schemeClr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500" b="1" dirty="0">
                <a:solidFill>
                  <a:prstClr val="black"/>
                </a:solidFill>
              </a:rPr>
              <a:t>Program Overview:</a:t>
            </a:r>
          </a:p>
          <a:p>
            <a:r>
              <a:rPr lang="en-US" sz="1500" dirty="0">
                <a:solidFill>
                  <a:prstClr val="black"/>
                </a:solidFill>
              </a:rPr>
              <a:t>This is an blended program where </a:t>
            </a:r>
            <a:r>
              <a:rPr lang="en-IN" sz="1600" dirty="0">
                <a:solidFill>
                  <a:prstClr val="black"/>
                </a:solidFill>
              </a:rPr>
              <a:t>you will learn about the entire Hadoop stack </a:t>
            </a:r>
            <a:r>
              <a:rPr lang="en-IN" sz="1600" dirty="0" smtClean="0">
                <a:solidFill>
                  <a:prstClr val="black"/>
                </a:solidFill>
              </a:rPr>
              <a:t>at </a:t>
            </a:r>
            <a:r>
              <a:rPr lang="en-IN" sz="1600" dirty="0">
                <a:solidFill>
                  <a:prstClr val="black"/>
                </a:solidFill>
              </a:rPr>
              <a:t>conceptual and technical level. This will include the fundamental </a:t>
            </a:r>
            <a:r>
              <a:rPr lang="en-IN" sz="1600" dirty="0" smtClean="0">
                <a:solidFill>
                  <a:prstClr val="black"/>
                </a:solidFill>
              </a:rPr>
              <a:t>concepts of </a:t>
            </a:r>
            <a:r>
              <a:rPr lang="en-IN" sz="1600" dirty="0">
                <a:solidFill>
                  <a:prstClr val="black"/>
                </a:solidFill>
              </a:rPr>
              <a:t>HDFS (Hadoop Distributed File System), Map Reduce and other Hadoop Eco System components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4360" y="1463404"/>
            <a:ext cx="4705672" cy="55245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1500" b="1" dirty="0">
              <a:solidFill>
                <a:prstClr val="black"/>
              </a:solidFill>
            </a:endParaRPr>
          </a:p>
          <a:p>
            <a:pPr algn="just"/>
            <a:r>
              <a:rPr lang="en-US" sz="1500" b="1" dirty="0">
                <a:solidFill>
                  <a:prstClr val="black"/>
                </a:solidFill>
              </a:rPr>
              <a:t>Duration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152 hours (48 hours face to face)</a:t>
            </a:r>
          </a:p>
          <a:p>
            <a:pPr algn="just"/>
            <a:endParaRPr lang="en-US" sz="1100" b="1" dirty="0">
              <a:solidFill>
                <a:prstClr val="black"/>
              </a:solidFill>
            </a:endParaRPr>
          </a:p>
          <a:p>
            <a:pPr algn="just"/>
            <a:r>
              <a:rPr lang="en-US" sz="1500" b="1" dirty="0">
                <a:solidFill>
                  <a:prstClr val="black"/>
                </a:solidFill>
              </a:rPr>
              <a:t>Level of Difficulty</a:t>
            </a:r>
          </a:p>
          <a:p>
            <a:pPr algn="just"/>
            <a:r>
              <a:rPr lang="en-US" sz="1500" dirty="0">
                <a:solidFill>
                  <a:prstClr val="black"/>
                </a:solidFill>
              </a:rPr>
              <a:t>Beginners to Intermediate</a:t>
            </a:r>
          </a:p>
          <a:p>
            <a:pPr algn="just"/>
            <a:endParaRPr lang="en-US" sz="1200" b="1" dirty="0">
              <a:solidFill>
                <a:prstClr val="black"/>
              </a:solidFill>
            </a:endParaRPr>
          </a:p>
          <a:p>
            <a:pPr algn="just"/>
            <a:r>
              <a:rPr lang="en-US" sz="1500" b="1" dirty="0">
                <a:solidFill>
                  <a:prstClr val="black"/>
                </a:solidFill>
              </a:rPr>
              <a:t>Topics Covered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Big Data – An Overview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Hadoop and Its Components 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HDFS Architecture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 err="1">
                <a:solidFill>
                  <a:prstClr val="black"/>
                </a:solidFill>
              </a:rPr>
              <a:t>MapReduce</a:t>
            </a:r>
            <a:r>
              <a:rPr lang="en-IN" sz="1600" dirty="0">
                <a:solidFill>
                  <a:prstClr val="black"/>
                </a:solidFill>
              </a:rPr>
              <a:t> Process Flow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Hadoop Installation Modes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Combiners and </a:t>
            </a:r>
            <a:r>
              <a:rPr lang="en-IN" sz="1600" dirty="0" err="1">
                <a:solidFill>
                  <a:prstClr val="black"/>
                </a:solidFill>
              </a:rPr>
              <a:t>Partitioners</a:t>
            </a:r>
            <a:endParaRPr lang="en-IN" sz="1600" dirty="0">
              <a:solidFill>
                <a:prstClr val="black"/>
              </a:solidFill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Pig Execution and Pig Latin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Data Types and Operators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Hive Overview and Hive Architecture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Hive Data Model and </a:t>
            </a:r>
            <a:r>
              <a:rPr lang="en-IN" sz="1600" dirty="0" err="1">
                <a:solidFill>
                  <a:prstClr val="black"/>
                </a:solidFill>
              </a:rPr>
              <a:t>HBase</a:t>
            </a:r>
            <a:r>
              <a:rPr lang="en-IN" sz="1600" dirty="0">
                <a:solidFill>
                  <a:prstClr val="black"/>
                </a:solidFill>
              </a:rPr>
              <a:t> Architecture – High Level and Detailed View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Hadoop 2.0 Architecture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prstClr val="black"/>
                </a:solidFill>
              </a:rPr>
              <a:t>YARN MR Execution Flow, Apache </a:t>
            </a:r>
            <a:r>
              <a:rPr lang="en-IN" sz="1600" dirty="0" err="1">
                <a:solidFill>
                  <a:prstClr val="black"/>
                </a:solidFill>
              </a:rPr>
              <a:t>Oozie</a:t>
            </a:r>
            <a:endParaRPr lang="en-IN" sz="1600" dirty="0">
              <a:solidFill>
                <a:prstClr val="black"/>
              </a:solidFill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IN" sz="1600" dirty="0">
              <a:solidFill>
                <a:prstClr val="black"/>
              </a:solidFill>
            </a:endParaRPr>
          </a:p>
          <a:p>
            <a:pPr marL="285744" indent="-285744">
              <a:buFont typeface="Arial" panose="020B0604020202020204" pitchFamily="34" charset="0"/>
              <a:buChar char="•"/>
            </a:pPr>
            <a:endParaRPr lang="en-US" sz="1500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20073" y="3284984"/>
            <a:ext cx="3898019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prstClr val="black"/>
                </a:solidFill>
              </a:rPr>
              <a:t>Assessment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IN" sz="1200" dirty="0">
                <a:solidFill>
                  <a:prstClr val="black"/>
                </a:solidFill>
              </a:rPr>
              <a:t>MCQs to ensure concepts have been understood</a:t>
            </a:r>
          </a:p>
          <a:p>
            <a:pPr marL="285744" indent="-285744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prstClr val="black"/>
                </a:solidFill>
              </a:rPr>
              <a:t>Project Work</a:t>
            </a:r>
            <a:endParaRPr lang="en-IN" sz="1200" dirty="0">
              <a:solidFill>
                <a:prstClr val="black"/>
              </a:solidFill>
            </a:endParaRPr>
          </a:p>
          <a:p>
            <a:r>
              <a:rPr lang="en-US" sz="1200" b="1" dirty="0">
                <a:solidFill>
                  <a:prstClr val="black"/>
                </a:solidFill>
              </a:rPr>
              <a:t>Certification</a:t>
            </a:r>
          </a:p>
          <a:p>
            <a:r>
              <a:rPr lang="en-US" sz="1200" dirty="0">
                <a:solidFill>
                  <a:prstClr val="black"/>
                </a:solidFill>
              </a:rPr>
              <a:t>Certificate from Manipal Global Education</a:t>
            </a:r>
          </a:p>
          <a:p>
            <a:r>
              <a:rPr lang="en-US" sz="1200" b="1" dirty="0">
                <a:solidFill>
                  <a:prstClr val="black"/>
                </a:solidFill>
              </a:rPr>
              <a:t>For Whom</a:t>
            </a:r>
          </a:p>
          <a:p>
            <a:r>
              <a:rPr lang="en-IN" sz="1200" dirty="0">
                <a:solidFill>
                  <a:prstClr val="black"/>
                </a:solidFill>
              </a:rPr>
              <a:t>Engineering Graduates BSc - IT Graduates, MCA Graduates, PGDBA / MBA Graduates (Information Technology Specialisation)</a:t>
            </a:r>
          </a:p>
          <a:p>
            <a:r>
              <a:rPr lang="en-IN" sz="1200" dirty="0">
                <a:solidFill>
                  <a:prstClr val="black"/>
                </a:solidFill>
              </a:rPr>
              <a:t>Professionals wanting to make  a career in big data learning and using the Hadoop Framework</a:t>
            </a:r>
          </a:p>
          <a:p>
            <a:r>
              <a:rPr lang="en-IN" sz="1200" dirty="0">
                <a:solidFill>
                  <a:prstClr val="black"/>
                </a:solidFill>
              </a:rPr>
              <a:t>Technical Project Managers having 8+ years of experience in the Industry</a:t>
            </a:r>
          </a:p>
          <a:p>
            <a:r>
              <a:rPr lang="en-IN" sz="1200" dirty="0">
                <a:solidFill>
                  <a:prstClr val="black"/>
                </a:solidFill>
              </a:rPr>
              <a:t>Data Scientists / Business Analytics / Product Management professionals who want to learn the fundamental Hadoop concepts to enhance their career profile</a:t>
            </a:r>
          </a:p>
          <a:p>
            <a:endParaRPr lang="en-US" sz="1500" dirty="0">
              <a:solidFill>
                <a:prstClr val="black"/>
              </a:solidFill>
            </a:endParaRPr>
          </a:p>
        </p:txBody>
      </p:sp>
      <p:pic>
        <p:nvPicPr>
          <p:cNvPr id="1026" name="Picture 2" descr="Image result for big data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3" y="1694312"/>
            <a:ext cx="2867025" cy="1590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3241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1800"/>
            <a:ext cx="8686800" cy="548928"/>
          </a:xfrm>
        </p:spPr>
        <p:txBody>
          <a:bodyPr/>
          <a:lstStyle/>
          <a:p>
            <a:r>
              <a:rPr lang="en-IN" dirty="0" smtClean="0"/>
              <a:t> Program Agenda- 12 Intensive Sessions </a:t>
            </a:r>
            <a:endParaRPr lang="en-IN" dirty="0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4592655"/>
              </p:ext>
            </p:extLst>
          </p:nvPr>
        </p:nvGraphicFramePr>
        <p:xfrm>
          <a:off x="395536" y="1091032"/>
          <a:ext cx="3888807" cy="4930256"/>
        </p:xfrm>
        <a:graphic>
          <a:graphicData uri="http://schemas.openxmlformats.org/drawingml/2006/table">
            <a:tbl>
              <a:tblPr/>
              <a:tblGrid>
                <a:gridCol w="669178"/>
                <a:gridCol w="2398939"/>
                <a:gridCol w="820690"/>
              </a:tblGrid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Concept &amp; Architechture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Big Data Definition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Structured versus Unstructured Data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IBM Definition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Limitations of existing solutions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How Hadoop Addresses These Limitations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Definition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Ecosystem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Components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Anatomy of file read and write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Rack Awareness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Architecture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44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2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Configurations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Cluster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Typical Configuration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Modes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Configuration Files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Master verses Slave Nodes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Configuration Files on the Cluster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Running the Hadoop Word Count Example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Running the Temperature Example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Running HDFS Commands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40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2163639"/>
              </p:ext>
            </p:extLst>
          </p:nvPr>
        </p:nvGraphicFramePr>
        <p:xfrm>
          <a:off x="4603390" y="1124744"/>
          <a:ext cx="4217082" cy="4930256"/>
        </p:xfrm>
        <a:graphic>
          <a:graphicData uri="http://schemas.openxmlformats.org/drawingml/2006/table">
            <a:tbl>
              <a:tblPr/>
              <a:tblGrid>
                <a:gridCol w="669178"/>
                <a:gridCol w="2790344"/>
                <a:gridCol w="757560"/>
              </a:tblGrid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2626" marR="12626" marT="12626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3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Map Reduce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Industries where Map Reduce / Hadoop is used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Traditional Way of distributed computation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Map Reduce Way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Advantages of Map Reduce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Splits &amp; Blocks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Additional Supporting Concepts - Combiner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Additional Supporting Concepts - Partitioner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Map Reduce with different input formats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Combiners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Partitioners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444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4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Advance Map Reduce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Joins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Sorting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Standard &amp; Custom Input Formats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Counters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Distributed Cache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Sequence Files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Map and Reduce Side Joins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45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Counters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Sequence Files 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939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626" marR="12626" marT="12626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3057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1800"/>
            <a:ext cx="8686800" cy="548928"/>
          </a:xfrm>
        </p:spPr>
        <p:txBody>
          <a:bodyPr/>
          <a:lstStyle/>
          <a:p>
            <a:r>
              <a:rPr lang="en-IN" dirty="0" smtClean="0"/>
              <a:t> Program </a:t>
            </a:r>
            <a:r>
              <a:rPr lang="en-IN" dirty="0"/>
              <a:t>Agenda (Contd)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721995"/>
              </p:ext>
            </p:extLst>
          </p:nvPr>
        </p:nvGraphicFramePr>
        <p:xfrm>
          <a:off x="323528" y="1092094"/>
          <a:ext cx="3244736" cy="4929194"/>
        </p:xfrm>
        <a:graphic>
          <a:graphicData uri="http://schemas.openxmlformats.org/drawingml/2006/table">
            <a:tbl>
              <a:tblPr/>
              <a:tblGrid>
                <a:gridCol w="620834"/>
                <a:gridCol w="1921071"/>
                <a:gridCol w="702831"/>
              </a:tblGrid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1714" marR="11714" marT="1171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1714" marR="11714" marT="1171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1714" marR="11714" marT="11714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Pig &amp; Pig Latin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Need for Pig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When and when not to use it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How it is used at Yahoo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Basic Structure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Data Model 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Pig Operators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Word Count in Pig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Max Temperature in Pig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Custom Functions in Pig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Movies Example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393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6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How Hive came into picture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Definition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versus pig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Architechture and Components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Limitations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Versus RDBMS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Data Model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Partition &amp; Buckets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Commands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Table Joins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25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75708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12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Data Uploads Using SQOOP &amp; Flume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0393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1714" marR="11714" marT="11714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737991"/>
              </p:ext>
            </p:extLst>
          </p:nvPr>
        </p:nvGraphicFramePr>
        <p:xfrm>
          <a:off x="4102847" y="1052736"/>
          <a:ext cx="4717625" cy="5063755"/>
        </p:xfrm>
        <a:graphic>
          <a:graphicData uri="http://schemas.openxmlformats.org/drawingml/2006/table">
            <a:tbl>
              <a:tblPr/>
              <a:tblGrid>
                <a:gridCol w="644418"/>
                <a:gridCol w="3343677"/>
                <a:gridCol w="729530"/>
              </a:tblGrid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2159" marR="12159" marT="121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2159" marR="12159" marT="121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2159" marR="12159" marT="1215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7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Need for 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NoSQL World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Defined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History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Versus RDBMS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When and when not to use 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Understanding Hbase better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Data Model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Storage Architechture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Commands 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12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To 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13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Pig to 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14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SQOOP &amp; FLUME to Hbase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7246">
                <a:tc>
                  <a:txBody>
                    <a:bodyPr/>
                    <a:lstStyle/>
                    <a:p>
                      <a:pPr algn="l" fontAlgn="b"/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8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Apache Oozie &amp; Zookeeper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Zookeep Definition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Example Configurations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Oozie Defintion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Example Configuration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Oozie configured with Pig, Hive and Map Reduce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45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Zookeeper configured with Pig, Hive and Map Reduce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45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SQOOP and FLUME with Oozie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82382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159" marR="12159" marT="12159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5890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431800"/>
            <a:ext cx="8686800" cy="548928"/>
          </a:xfrm>
        </p:spPr>
        <p:txBody>
          <a:bodyPr/>
          <a:lstStyle/>
          <a:p>
            <a:r>
              <a:rPr lang="en-IN" dirty="0" smtClean="0"/>
              <a:t> Program </a:t>
            </a:r>
            <a:r>
              <a:rPr lang="en-IN" dirty="0"/>
              <a:t>Agenda (Contd)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184377"/>
              </p:ext>
            </p:extLst>
          </p:nvPr>
        </p:nvGraphicFramePr>
        <p:xfrm>
          <a:off x="395536" y="1196752"/>
          <a:ext cx="4000500" cy="4572000"/>
        </p:xfrm>
        <a:graphic>
          <a:graphicData uri="http://schemas.openxmlformats.org/drawingml/2006/table">
            <a:tbl>
              <a:tblPr/>
              <a:tblGrid>
                <a:gridCol w="673100"/>
                <a:gridCol w="2565400"/>
                <a:gridCol w="7620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1.0 Challenges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 New Features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 High Availability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 Federation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New Cluster </a:t>
                      </a:r>
                      <a:r>
                        <a:rPr lang="en-US" sz="1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Architechture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 Components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08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Hadoop 2.0 Map Reduce Flow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09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Map Reduce Example in 2.0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Pig Example in 2.0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Hive Example in 2.0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Hbase Example in 2.0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10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Visualization Tools - I (R Language)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 as a Data Visualization Language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 Studio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Obtaining Data with 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Plotting Data with 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Simple R Data Reading and Writing Examples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07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Examples of Data Plotting with R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30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4268114"/>
              </p:ext>
            </p:extLst>
          </p:nvPr>
        </p:nvGraphicFramePr>
        <p:xfrm>
          <a:off x="4788024" y="1196752"/>
          <a:ext cx="4064000" cy="2667000"/>
        </p:xfrm>
        <a:graphic>
          <a:graphicData uri="http://schemas.openxmlformats.org/drawingml/2006/table">
            <a:tbl>
              <a:tblPr/>
              <a:tblGrid>
                <a:gridCol w="673100"/>
                <a:gridCol w="2565400"/>
                <a:gridCol w="825500"/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#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Name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Time (min)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11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Visualization Tools - B (Mahout etc)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Revision of the previous session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15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Mahout Definition and Components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Pentaho Definition and Components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Mahout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05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Demo of Pentaho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06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Mins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Day 12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Project Work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 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79B"/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01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Explain the Use Cases Available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02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Explain the Project Completion Proccess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03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Explaing a suggested / sample implementation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Session 04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Queries / Suggestions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60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mbria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Total Hours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mbria"/>
                        </a:rPr>
                        <a:t>240</a:t>
                      </a:r>
                    </a:p>
                  </a:txBody>
                  <a:tcPr marL="12700" marR="12700" marT="1270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0476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Registration Process</a:t>
            </a:r>
            <a:endParaRPr lang="en-IN" dirty="0"/>
          </a:p>
        </p:txBody>
      </p:sp>
      <p:sp>
        <p:nvSpPr>
          <p:cNvPr id="3" name="Down Arrow Callout 2"/>
          <p:cNvSpPr/>
          <p:nvPr/>
        </p:nvSpPr>
        <p:spPr>
          <a:xfrm>
            <a:off x="2195736" y="1268760"/>
            <a:ext cx="4608512" cy="864096"/>
          </a:xfrm>
          <a:prstGeom prst="downArrow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Online Registration Process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457200" y="2564904"/>
            <a:ext cx="822960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http://</a:t>
            </a:r>
            <a:r>
              <a:rPr lang="en-IN" b="1" dirty="0"/>
              <a:t>apply.manipalglobal.com</a:t>
            </a:r>
            <a:r>
              <a:rPr lang="en-IN" dirty="0"/>
              <a:t>/nrapp/faces/index.jsp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0" y="3777375"/>
            <a:ext cx="822960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2800" dirty="0" smtClean="0"/>
              <a:t>Registrations </a:t>
            </a:r>
            <a:r>
              <a:rPr lang="en-IN" sz="2800" dirty="0" smtClean="0"/>
              <a:t>close on </a:t>
            </a:r>
            <a:r>
              <a:rPr lang="en-IN" sz="2800" dirty="0" smtClean="0"/>
              <a:t>4</a:t>
            </a:r>
            <a:r>
              <a:rPr lang="en-IN" sz="2800" baseline="30000" dirty="0" smtClean="0"/>
              <a:t>th</a:t>
            </a:r>
            <a:r>
              <a:rPr lang="en-IN" sz="2800" dirty="0" smtClean="0"/>
              <a:t> Of </a:t>
            </a:r>
            <a:r>
              <a:rPr lang="en-IN" sz="2800" dirty="0" smtClean="0"/>
              <a:t>April 2015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011970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Participants Introduction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1844824"/>
            <a:ext cx="8458200" cy="302433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IN" sz="2000" dirty="0" smtClean="0">
                <a:latin typeface="Arial"/>
                <a:cs typeface="Arial"/>
              </a:rPr>
              <a:t>Your Name</a:t>
            </a:r>
          </a:p>
          <a:p>
            <a:pPr>
              <a:buFont typeface="Wingdings" charset="2"/>
              <a:buChar char="v"/>
            </a:pPr>
            <a:r>
              <a:rPr lang="en-IN" sz="2000" dirty="0" smtClean="0">
                <a:latin typeface="Arial"/>
                <a:cs typeface="Arial"/>
              </a:rPr>
              <a:t>Your Years of Experience </a:t>
            </a:r>
          </a:p>
          <a:p>
            <a:pPr>
              <a:buFont typeface="Wingdings" charset="2"/>
              <a:buChar char="v"/>
            </a:pPr>
            <a:r>
              <a:rPr lang="en-IN" sz="2000" dirty="0" smtClean="0">
                <a:latin typeface="Arial"/>
                <a:cs typeface="Arial"/>
              </a:rPr>
              <a:t>What do you do in your free time ? </a:t>
            </a:r>
            <a:r>
              <a:rPr lang="en-IN" sz="2000" dirty="0">
                <a:latin typeface="Arial"/>
                <a:cs typeface="Arial"/>
              </a:rPr>
              <a:t>(</a:t>
            </a:r>
            <a:r>
              <a:rPr lang="en-IN" sz="2000" dirty="0" smtClean="0">
                <a:latin typeface="Arial"/>
                <a:cs typeface="Arial"/>
              </a:rPr>
              <a:t>Just to know you better)</a:t>
            </a:r>
          </a:p>
          <a:p>
            <a:pPr>
              <a:buFont typeface="Wingdings" charset="2"/>
              <a:buChar char="v"/>
            </a:pPr>
            <a:r>
              <a:rPr lang="en-IN" sz="2000" dirty="0" smtClean="0">
                <a:latin typeface="Arial"/>
                <a:cs typeface="Arial"/>
              </a:rPr>
              <a:t>Anything else that you would like to add</a:t>
            </a:r>
          </a:p>
          <a:p>
            <a:pPr>
              <a:buFont typeface="Wingdings" charset="2"/>
              <a:buChar char="v"/>
            </a:pPr>
            <a:r>
              <a:rPr lang="en-IN" sz="2000" dirty="0">
                <a:latin typeface="Arial"/>
                <a:cs typeface="Arial"/>
              </a:rPr>
              <a:t>Your expectations from the course </a:t>
            </a:r>
            <a:endParaRPr lang="en-IN" sz="2000" dirty="0"/>
          </a:p>
          <a:p>
            <a:pPr marL="0" indent="0">
              <a:buNone/>
            </a:pPr>
            <a:endParaRPr lang="en-IN" sz="2000" dirty="0" smtClean="0"/>
          </a:p>
        </p:txBody>
      </p:sp>
    </p:spTree>
    <p:extLst>
      <p:ext uri="{BB962C8B-B14F-4D97-AF65-F5344CB8AC3E}">
        <p14:creationId xmlns:p14="http://schemas.microsoft.com/office/powerpoint/2010/main" val="35465525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Faculty Introduction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1268760"/>
            <a:ext cx="8458200" cy="5184576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I’m Syed Rizvi (You can call me Syed)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14 plus years of experience in java, advance java and data processing technologies, mainly at the technical architecture level.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Worked with various multinationals like Deloitte, TCS and MphasiS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Rich expereince in Hadoop Stack (Map Reduce, Pig, Hive etc)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IBM, MongoDB and Hortonworks &amp; IBM Big Data University  Hadoop Developer Certified.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Data Science Certified from Coursera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PGDBA – ICFAI Mumbai (Information Technology Major)</a:t>
            </a:r>
          </a:p>
          <a:p>
            <a:pPr algn="just">
              <a:buFont typeface="Wingdings" charset="2"/>
              <a:buChar char="v"/>
            </a:pPr>
            <a:r>
              <a:rPr lang="en-IN" sz="3100" dirty="0" smtClean="0">
                <a:latin typeface="Arial"/>
                <a:cs typeface="Arial"/>
              </a:rPr>
              <a:t>PMP Certified from Project Management Institute</a:t>
            </a:r>
          </a:p>
          <a:p>
            <a:pPr algn="just">
              <a:buFont typeface="Wingdings" charset="2"/>
              <a:buChar char="v"/>
            </a:pPr>
            <a:r>
              <a:rPr lang="en-IN" sz="3100" dirty="0">
                <a:latin typeface="Arial"/>
                <a:cs typeface="Arial"/>
              </a:rPr>
              <a:t>Enjoy teaching and sharing knowledge</a:t>
            </a:r>
            <a:r>
              <a:rPr lang="en-IN" sz="3100" dirty="0" smtClean="0">
                <a:latin typeface="Arial"/>
                <a:cs typeface="Arial"/>
              </a:rPr>
              <a:t>. Taking sessions with many similar organizations</a:t>
            </a:r>
          </a:p>
          <a:p>
            <a:pPr algn="just">
              <a:buFont typeface="Wingdings" charset="2"/>
              <a:buChar char="v"/>
            </a:pPr>
            <a:r>
              <a:rPr lang="en-IN" sz="3100" dirty="0">
                <a:latin typeface="Arial"/>
                <a:cs typeface="Arial"/>
              </a:rPr>
              <a:t>Free Time </a:t>
            </a:r>
            <a:r>
              <a:rPr lang="en-IN" sz="3100" dirty="0" smtClean="0">
                <a:latin typeface="Arial"/>
                <a:cs typeface="Arial"/>
              </a:rPr>
              <a:t>Escapades  - Lawn Tennis, Cycling Trips, Swimming, Guitar, Movies, Watching Cricket</a:t>
            </a:r>
            <a:endParaRPr lang="en-IN" sz="31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38212913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Session’s Context</a:t>
            </a:r>
            <a:endParaRPr lang="en-IN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67544" y="908720"/>
            <a:ext cx="8458200" cy="5400600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pPr marL="0" indent="0">
              <a:buNone/>
            </a:pPr>
            <a:endParaRPr lang="en-IN" sz="3200" dirty="0" smtClean="0"/>
          </a:p>
        </p:txBody>
      </p:sp>
      <p:sp>
        <p:nvSpPr>
          <p:cNvPr id="3" name="Rectangle 2"/>
          <p:cNvSpPr/>
          <p:nvPr/>
        </p:nvSpPr>
        <p:spPr>
          <a:xfrm>
            <a:off x="3419872" y="1052736"/>
            <a:ext cx="2448272" cy="648072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Big Data Industry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372200" y="2852936"/>
            <a:ext cx="2448272" cy="72008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Opportunities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67544" y="2852936"/>
            <a:ext cx="2448272" cy="648072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419872" y="4365104"/>
            <a:ext cx="2448272" cy="64807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Hadoop Job Market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491880" y="5661248"/>
            <a:ext cx="2304256" cy="576064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Our Offering</a:t>
            </a:r>
            <a:endParaRPr lang="en-US" dirty="0"/>
          </a:p>
        </p:txBody>
      </p:sp>
      <p:cxnSp>
        <p:nvCxnSpPr>
          <p:cNvPr id="22" name="Straight Arrow Connector 21"/>
          <p:cNvCxnSpPr>
            <a:stCxn id="7" idx="2"/>
            <a:endCxn id="8" idx="0"/>
          </p:cNvCxnSpPr>
          <p:nvPr/>
        </p:nvCxnSpPr>
        <p:spPr>
          <a:xfrm>
            <a:off x="4644008" y="5013176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868144" y="1340768"/>
            <a:ext cx="172819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>
            <a:endCxn id="5" idx="0"/>
          </p:cNvCxnSpPr>
          <p:nvPr/>
        </p:nvCxnSpPr>
        <p:spPr>
          <a:xfrm>
            <a:off x="7596336" y="1340768"/>
            <a:ext cx="0" cy="15121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619672" y="1412776"/>
            <a:ext cx="18002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1619672" y="1412776"/>
            <a:ext cx="0" cy="14401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1619672" y="3501008"/>
            <a:ext cx="0" cy="122413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619672" y="4725144"/>
            <a:ext cx="1800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>
            <a:stCxn id="5" idx="2"/>
          </p:cNvCxnSpPr>
          <p:nvPr/>
        </p:nvCxnSpPr>
        <p:spPr>
          <a:xfrm>
            <a:off x="7596336" y="3573016"/>
            <a:ext cx="0" cy="115212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>
          <a:xfrm flipH="1">
            <a:off x="5868144" y="4725144"/>
            <a:ext cx="172819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7531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Cricket Match Statistics by ESPN Star Sports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052736"/>
            <a:ext cx="3810000" cy="3708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5500" y="987152"/>
            <a:ext cx="3136900" cy="3810000"/>
          </a:xfrm>
          <a:prstGeom prst="rect">
            <a:avLst/>
          </a:prstGeom>
        </p:spPr>
      </p:pic>
      <p:sp>
        <p:nvSpPr>
          <p:cNvPr id="10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4869160"/>
            <a:ext cx="8458200" cy="158417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Keys to success for a team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Batsman’s </a:t>
            </a:r>
            <a:r>
              <a:rPr lang="en-IN" sz="2400" dirty="0" smtClean="0">
                <a:latin typeface="Arial"/>
                <a:cs typeface="Arial"/>
              </a:rPr>
              <a:t>Weak / Strong zone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Bowlers speed, swing and wicket taking delivery graphs</a:t>
            </a:r>
          </a:p>
          <a:p>
            <a:pPr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11295697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>Movie – Citizen Four, on how personal data is compromised</a:t>
            </a:r>
            <a:endParaRPr lang="en-IN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457200" y="5373216"/>
            <a:ext cx="8458200" cy="108012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Voice and Internet data being caputured by US - NSA</a:t>
            </a:r>
          </a:p>
          <a:p>
            <a:pPr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Analysed for security threats to the nation</a:t>
            </a:r>
          </a:p>
          <a:p>
            <a:pPr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052736"/>
            <a:ext cx="8927976" cy="422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878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Big Data Industry Background – Social Networking</a:t>
            </a:r>
            <a:endParaRPr lang="en-IN" dirty="0"/>
          </a:p>
        </p:txBody>
      </p:sp>
      <p:sp>
        <p:nvSpPr>
          <p:cNvPr id="9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395536" y="1196752"/>
            <a:ext cx="8458200" cy="216024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About a billion users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Generates close to 500 TB of data per day 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Fires 70 thousand queries on that data every day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Uses Hive as one of the data warehousing solutions over unstrutured data. </a:t>
            </a: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20" y="3284984"/>
            <a:ext cx="9144000" cy="3223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2224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Big Data Industry Background – Retail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180604"/>
            <a:ext cx="5854700" cy="1384300"/>
          </a:xfrm>
          <a:prstGeom prst="rect">
            <a:avLst/>
          </a:prstGeom>
        </p:spPr>
      </p:pic>
      <p:sp>
        <p:nvSpPr>
          <p:cNvPr id="9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395536" y="2852936"/>
            <a:ext cx="8458200" cy="3240360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US$ 485.651 Billion US Retailer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Handles more than a million transactions every day, produces more than 2.5 Petabytes on daily basis.</a:t>
            </a:r>
          </a:p>
          <a:p>
            <a:pPr algn="just">
              <a:buFont typeface="Wingdings" charset="2"/>
              <a:buChar char="v"/>
            </a:pPr>
            <a:r>
              <a:rPr lang="en-IN" sz="2400" dirty="0" smtClean="0">
                <a:latin typeface="Arial"/>
                <a:cs typeface="Arial"/>
              </a:rPr>
              <a:t>Has dedicated data centres across the world to handle the above data (Has one in Bangalore too)</a:t>
            </a: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 smtClean="0">
              <a:latin typeface="Arial"/>
              <a:cs typeface="Arial"/>
            </a:endParaRPr>
          </a:p>
          <a:p>
            <a:pPr algn="just">
              <a:buFont typeface="Wingdings" charset="2"/>
              <a:buChar char="v"/>
            </a:pPr>
            <a:endParaRPr lang="en-IN" sz="2400" dirty="0">
              <a:latin typeface="Arial"/>
              <a:cs typeface="Arial"/>
            </a:endParaRPr>
          </a:p>
          <a:p>
            <a:pPr marL="0" indent="0">
              <a:buNone/>
            </a:pPr>
            <a:endParaRPr lang="en-IN" sz="3200" dirty="0" smtClean="0"/>
          </a:p>
        </p:txBody>
      </p:sp>
    </p:spTree>
    <p:extLst>
      <p:ext uri="{BB962C8B-B14F-4D97-AF65-F5344CB8AC3E}">
        <p14:creationId xmlns:p14="http://schemas.microsoft.com/office/powerpoint/2010/main" val="2068688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16498</TotalTime>
  <Words>2267</Words>
  <Application>Microsoft Macintosh PowerPoint</Application>
  <PresentationFormat>On-screen Show (4:3)</PresentationFormat>
  <Paragraphs>589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Office Theme</vt:lpstr>
      <vt:lpstr>4_Office Theme</vt:lpstr>
      <vt:lpstr>Big Data Analytics Program Using Hadoop Manipal Global Education</vt:lpstr>
      <vt:lpstr>Table of Contents</vt:lpstr>
      <vt:lpstr>Participants Introduction</vt:lpstr>
      <vt:lpstr>Faculty Introduction</vt:lpstr>
      <vt:lpstr>Session’s Context</vt:lpstr>
      <vt:lpstr>Cricket Match Statistics by ESPN Star Sports</vt:lpstr>
      <vt:lpstr>Movie – Citizen Four, on how personal data is compromised</vt:lpstr>
      <vt:lpstr>Big Data Industry Background – Social Networking</vt:lpstr>
      <vt:lpstr>Big Data Industry Background – Retail</vt:lpstr>
      <vt:lpstr>Big Data Industry Background – Astronomy</vt:lpstr>
      <vt:lpstr>Big Data Industry Background – Finance</vt:lpstr>
      <vt:lpstr>Big Data Industry Background – Other Examples etc</vt:lpstr>
      <vt:lpstr>The moral of the story is…there is a splurge of data !</vt:lpstr>
      <vt:lpstr>Big Data Industry Background – The reason !</vt:lpstr>
      <vt:lpstr>Challenges / Opportunities </vt:lpstr>
      <vt:lpstr>What is is Big Data ?</vt:lpstr>
      <vt:lpstr>What is Hadoop ?</vt:lpstr>
      <vt:lpstr>Hadoop Job Mapping</vt:lpstr>
      <vt:lpstr>Hadoop Job Mapping (cont)</vt:lpstr>
      <vt:lpstr>Big Data Analytics Using Hadoop Program (Online/ Blended)</vt:lpstr>
      <vt:lpstr> Program Agenda- 12 Intensive Sessions </vt:lpstr>
      <vt:lpstr> Program Agenda (Contd)</vt:lpstr>
      <vt:lpstr> Program Agenda (Contd)</vt:lpstr>
      <vt:lpstr>Registration Process</vt:lpstr>
    </vt:vector>
  </TitlesOfParts>
  <Company>MaGE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Vivek kumar</dc:creator>
  <cp:lastModifiedBy>Syed Rizvi</cp:lastModifiedBy>
  <cp:revision>1220</cp:revision>
  <dcterms:created xsi:type="dcterms:W3CDTF">2013-02-19T07:18:43Z</dcterms:created>
  <dcterms:modified xsi:type="dcterms:W3CDTF">2015-03-28T14:26:27Z</dcterms:modified>
</cp:coreProperties>
</file>

<file path=docProps/thumbnail.jpeg>
</file>